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7" r:id="rId3"/>
    <p:sldId id="261" r:id="rId4"/>
    <p:sldId id="263" r:id="rId5"/>
    <p:sldId id="262" r:id="rId6"/>
    <p:sldId id="258"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p:scale>
          <a:sx n="100" d="100"/>
          <a:sy n="100" d="100"/>
        </p:scale>
        <p:origin x="1890" y="-2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54EDC-E1C4-4DB1-8071-32354B54BD37}" type="datetimeFigureOut">
              <a:rPr lang="nl-NL" smtClean="0"/>
              <a:t>21-3-2019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9BEAC-5764-43C6-9605-7208DF581ECC}" type="slidenum">
              <a:rPr lang="nl-NL" smtClean="0"/>
              <a:t>‹nr.›</a:t>
            </a:fld>
            <a:endParaRPr lang="nl-NL"/>
          </a:p>
        </p:txBody>
      </p:sp>
    </p:spTree>
    <p:extLst>
      <p:ext uri="{BB962C8B-B14F-4D97-AF65-F5344CB8AC3E}">
        <p14:creationId xmlns:p14="http://schemas.microsoft.com/office/powerpoint/2010/main" val="324957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1</a:t>
            </a:fld>
            <a:endParaRPr lang="nl-NL"/>
          </a:p>
        </p:txBody>
      </p:sp>
    </p:spTree>
    <p:extLst>
      <p:ext uri="{BB962C8B-B14F-4D97-AF65-F5344CB8AC3E}">
        <p14:creationId xmlns:p14="http://schemas.microsoft.com/office/powerpoint/2010/main" val="2182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2</a:t>
            </a:fld>
            <a:endParaRPr lang="nl-NL"/>
          </a:p>
        </p:txBody>
      </p:sp>
    </p:spTree>
    <p:extLst>
      <p:ext uri="{BB962C8B-B14F-4D97-AF65-F5344CB8AC3E}">
        <p14:creationId xmlns:p14="http://schemas.microsoft.com/office/powerpoint/2010/main" val="251277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3</a:t>
            </a:fld>
            <a:endParaRPr lang="nl-NL"/>
          </a:p>
        </p:txBody>
      </p:sp>
    </p:spTree>
    <p:extLst>
      <p:ext uri="{BB962C8B-B14F-4D97-AF65-F5344CB8AC3E}">
        <p14:creationId xmlns:p14="http://schemas.microsoft.com/office/powerpoint/2010/main" val="343460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91385" y="4400550"/>
            <a:ext cx="6453963" cy="4583962"/>
          </a:xfrm>
        </p:spPr>
        <p:txBody>
          <a:bodyPr/>
          <a:lstStyle/>
          <a:p>
            <a:r>
              <a:rPr lang="nl-NL" dirty="0" smtClean="0"/>
              <a:t>Definitie persoonlijke ruimte</a:t>
            </a:r>
          </a:p>
          <a:p>
            <a:r>
              <a:rPr lang="nl-NL" dirty="0" smtClean="0"/>
              <a:t>Persoonlijke ruimte is ons draagbaar territorium. We gebruiken persoonlijke ruimte om de afstand tussen anderen te reguleren en als non-verbaal communicatiemiddel.</a:t>
            </a:r>
          </a:p>
          <a:p>
            <a:r>
              <a:rPr lang="nl-NL" dirty="0" smtClean="0"/>
              <a:t>Dat deze ruimte draagbaar is, betekent dat we deze ruimte altijd met ons mee nemen, als een soort bel die om ons heen zit. Bovendien ervaren we deze ruimte als ons territorium. Dit betekent dat we een bepaalde mate van controle over deze ruimte (willen) hebben.</a:t>
            </a:r>
          </a:p>
          <a:p>
            <a:r>
              <a:rPr lang="nl-NL" dirty="0" smtClean="0"/>
              <a:t>Wij hebben een voorkeur voor verschillende afstanden van personen. Wij (willen graag) bepalen wie er in onze ruimte mag komen en hoever deze persoon mag komen.  Soms willen we een bepaalde afstand tot een persoon bewaren en soms willen we een persoon juist dichtbij hebben. Als iemand te dichtbij of ver weg is, ervaren we dit als onprettig. Vanuit een persoon gezien, is het bij persoonlijke ruimte dus belangrijk dat een ander zich op de juiste afstand bevindt.</a:t>
            </a:r>
          </a:p>
          <a:p>
            <a:r>
              <a:rPr lang="nl-NL" dirty="0" smtClean="0"/>
              <a:t>De afstand die we behouden tot een ander gebruiken we ook om (on)bewust non-verbaal aan te geven wat wij van een persoon vinden.</a:t>
            </a:r>
          </a:p>
          <a:p>
            <a:endParaRPr lang="nl-NL" dirty="0" smtClean="0"/>
          </a:p>
          <a:p>
            <a:r>
              <a:rPr lang="nl-NL" dirty="0" smtClean="0"/>
              <a:t>De afstanden van persoonlijke ruimte:</a:t>
            </a:r>
          </a:p>
          <a:p>
            <a:r>
              <a:rPr lang="nl-NL" dirty="0" smtClean="0"/>
              <a:t>Persoonlijke ruimte wordt vaak uitgedrukt in afstanden. Hoe ver iemand in jouw persoonlijke ruimte mag komen is bijvoorbeeld afhankelijk van het soort relatie dat we met iemand hebben. Jouw partner mag dichterbij komen dan een vriend en een vriend weer dichter dan een onbekende.</a:t>
            </a:r>
          </a:p>
          <a:p>
            <a:r>
              <a:rPr lang="nl-NL" dirty="0" smtClean="0"/>
              <a:t>In bovenstaande tabel staan afstanden die, bij benadering, aangeven wat gemiddeld genomen de grenzen zijn die wij hanteren voor verschillende soorten relaties (Hall, 1966). Deze afstanden zijn een handig middel om persoonlijke ruimte uit te drukken en te begrijpen.</a:t>
            </a:r>
          </a:p>
          <a:p>
            <a:r>
              <a:rPr lang="nl-NL" u="sng" dirty="0" smtClean="0"/>
              <a:t>Er zit echter één gevaar aan deze afstanden, namelijk dat we ons er op blind staren en vergeten dat ze flexibel zijn, er geen harde grenzen zijn. Er zijn veel persoonlijke, sociale, culturele en fysieke factoren die deze grenzen per persoon, maar ook per situatie kunnen beïnvloeden.</a:t>
            </a:r>
          </a:p>
          <a:p>
            <a:endParaRPr lang="nl-NL" dirty="0"/>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4</a:t>
            </a:fld>
            <a:endParaRPr lang="nl-NL"/>
          </a:p>
        </p:txBody>
      </p:sp>
    </p:spTree>
    <p:extLst>
      <p:ext uri="{BB962C8B-B14F-4D97-AF65-F5344CB8AC3E}">
        <p14:creationId xmlns:p14="http://schemas.microsoft.com/office/powerpoint/2010/main" val="98202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7590" y="4229100"/>
            <a:ext cx="6538823" cy="4190557"/>
          </a:xfrm>
        </p:spPr>
        <p:txBody>
          <a:bodyPr/>
          <a:lstStyle/>
          <a:p>
            <a:r>
              <a:rPr lang="nl-NL" dirty="0" smtClean="0"/>
              <a:t>Deze oefening is bedoeld als een bewustzijn voor de studenten. Hoe handelen ze en wat kunnen de gevolgen daarvan zijn? </a:t>
            </a:r>
          </a:p>
          <a:p>
            <a:endParaRPr lang="nl-NL" dirty="0" smtClean="0"/>
          </a:p>
          <a:p>
            <a:r>
              <a:rPr lang="nl-NL" b="1" dirty="0" smtClean="0"/>
              <a:t>De docent neemt een meetlint mee naar de les. </a:t>
            </a:r>
          </a:p>
          <a:p>
            <a:endParaRPr lang="nl-NL" dirty="0"/>
          </a:p>
          <a:p>
            <a:r>
              <a:rPr lang="nl-NL" dirty="0" smtClean="0"/>
              <a:t>Als de student die blijft stilstaan de “loper” heel dicht bij zich laat komen kan dat betekenen hij/ zij er weinig problemen mee heeft om iemand in zijn/ haar “intieme zone” te laten komen. </a:t>
            </a:r>
          </a:p>
          <a:p>
            <a:r>
              <a:rPr lang="nl-NL" dirty="0" smtClean="0"/>
              <a:t>Het gevaar daarvan is dat deze studenten dat ook doen in de praktijk en mensen te dicht bij zich laten komen. Het zou dan dus kunnen gebeuren dat deze student in de vuurlinie bij agressie staat. </a:t>
            </a:r>
          </a:p>
          <a:p>
            <a:endParaRPr lang="nl-NL" dirty="0"/>
          </a:p>
          <a:p>
            <a:r>
              <a:rPr lang="nl-NL" dirty="0" smtClean="0"/>
              <a:t>Anderzijds is het ook zo dat als iemand de ander te ver van zich af wil houden dat er moeilijkheden te  verwachten zijn in het opbouwen van (professionele- werk) relaties. </a:t>
            </a:r>
          </a:p>
          <a:p>
            <a:endParaRPr lang="nl-NL" dirty="0"/>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5</a:t>
            </a:fld>
            <a:endParaRPr lang="nl-NL"/>
          </a:p>
        </p:txBody>
      </p:sp>
    </p:spTree>
    <p:extLst>
      <p:ext uri="{BB962C8B-B14F-4D97-AF65-F5344CB8AC3E}">
        <p14:creationId xmlns:p14="http://schemas.microsoft.com/office/powerpoint/2010/main" val="20594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4360678"/>
          </a:xfrm>
        </p:spPr>
        <p:txBody>
          <a:bodyPr/>
          <a:lstStyle/>
          <a:p>
            <a:r>
              <a:rPr lang="nl-NL" dirty="0" smtClean="0"/>
              <a:t>Doel </a:t>
            </a:r>
            <a:r>
              <a:rPr lang="nl-NL" dirty="0" err="1" smtClean="0"/>
              <a:t>vd</a:t>
            </a:r>
            <a:r>
              <a:rPr lang="nl-NL" dirty="0" smtClean="0"/>
              <a:t> opdracht is dat studenten zich bewust worden van hun eigen gedrag. Is dat wat ze doen altijd goed of juist niet? Ondanks de beste bedoelingen. </a:t>
            </a:r>
          </a:p>
          <a:p>
            <a:endParaRPr lang="nl-NL" dirty="0"/>
          </a:p>
          <a:p>
            <a:r>
              <a:rPr lang="nl-NL" dirty="0" smtClean="0"/>
              <a:t>Oefening:</a:t>
            </a:r>
          </a:p>
          <a:p>
            <a:r>
              <a:rPr lang="nl-NL" dirty="0" smtClean="0"/>
              <a:t>In tweetallen – 1</a:t>
            </a:r>
            <a:r>
              <a:rPr lang="nl-NL" baseline="30000" dirty="0" smtClean="0"/>
              <a:t>e</a:t>
            </a:r>
            <a:r>
              <a:rPr lang="nl-NL" dirty="0" smtClean="0"/>
              <a:t> persoon is interviewer </a:t>
            </a:r>
          </a:p>
          <a:p>
            <a:r>
              <a:rPr lang="nl-NL" dirty="0" smtClean="0"/>
              <a:t>	- 2</a:t>
            </a:r>
            <a:r>
              <a:rPr lang="nl-NL" baseline="30000" dirty="0" smtClean="0"/>
              <a:t>e</a:t>
            </a:r>
            <a:r>
              <a:rPr lang="nl-NL" dirty="0" smtClean="0"/>
              <a:t> persoon is verteller</a:t>
            </a:r>
          </a:p>
          <a:p>
            <a:r>
              <a:rPr lang="nl-NL" dirty="0" smtClean="0"/>
              <a:t>Interviewer stelt de verteller vragen over een incident die de verteller heeft meegemaakt. Vragen mogen gebaseerd zijn op STARR methode maar hoeft niet. De interviewer moet proberen een volledig beeld te krijgen van de situatie die de ander heeft meegemaakt.  Hoe was de situatie, wat ging eraan vooraf, wie deed wat of juist niet etc. </a:t>
            </a:r>
          </a:p>
          <a:p>
            <a:r>
              <a:rPr lang="nl-NL" dirty="0" smtClean="0"/>
              <a:t>Uiteindelijk doel is dat de interviewer kan vaststellen wie nu de daadwerkelijke “dader” van het incident is geweest. </a:t>
            </a:r>
          </a:p>
          <a:p>
            <a:endParaRPr lang="nl-NL" dirty="0"/>
          </a:p>
          <a:p>
            <a:r>
              <a:rPr lang="nl-NL" dirty="0" smtClean="0"/>
              <a:t>Vaak wordt er vanuit gegaan dat degene die klappen krijgt of waarop gescholden wordt het slachtoffer is. Maar soms is het ook zo dat die persoon iets heeft gedaan of gezegd, wellicht onbewust, wat de ander het </a:t>
            </a:r>
            <a:r>
              <a:rPr lang="nl-NL" dirty="0" err="1" smtClean="0"/>
              <a:t>getrigged</a:t>
            </a:r>
            <a:r>
              <a:rPr lang="nl-NL" dirty="0" smtClean="0"/>
              <a:t> </a:t>
            </a:r>
            <a:r>
              <a:rPr lang="nl-NL" dirty="0" smtClean="0"/>
              <a:t>tot agressie. En daarmee is hij/ zij dan ineens de dader. Was dat in het geval </a:t>
            </a:r>
            <a:r>
              <a:rPr lang="nl-NL" dirty="0" err="1" smtClean="0"/>
              <a:t>vh</a:t>
            </a:r>
            <a:r>
              <a:rPr lang="nl-NL" dirty="0" smtClean="0"/>
              <a:t> incident ook zo? </a:t>
            </a:r>
          </a:p>
          <a:p>
            <a:endParaRPr lang="nl-NL" dirty="0"/>
          </a:p>
          <a:p>
            <a:r>
              <a:rPr lang="nl-NL" dirty="0" smtClean="0"/>
              <a:t>Uiteindelijk bespreken ze onderling hoe ze eenzelfde situatie de volgende keer zouden aanpakken en juist anders doen. Dus wat hebben ze ervan geleerd. </a:t>
            </a:r>
          </a:p>
          <a:p>
            <a:r>
              <a:rPr lang="nl-NL" dirty="0" smtClean="0"/>
              <a:t>Dat wordt klassikaal nabesproken. </a:t>
            </a:r>
          </a:p>
          <a:p>
            <a:endParaRPr lang="nl-NL" dirty="0" smtClean="0"/>
          </a:p>
          <a:p>
            <a:endParaRPr lang="nl-NL" dirty="0"/>
          </a:p>
          <a:p>
            <a:endParaRPr lang="nl-NL" dirty="0"/>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6</a:t>
            </a:fld>
            <a:endParaRPr lang="nl-NL"/>
          </a:p>
        </p:txBody>
      </p:sp>
    </p:spTree>
    <p:extLst>
      <p:ext uri="{BB962C8B-B14F-4D97-AF65-F5344CB8AC3E}">
        <p14:creationId xmlns:p14="http://schemas.microsoft.com/office/powerpoint/2010/main" val="67917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E09BEAC-5764-43C6-9605-7208DF581ECC}" type="slidenum">
              <a:rPr lang="nl-NL" smtClean="0"/>
              <a:t>7</a:t>
            </a:fld>
            <a:endParaRPr lang="nl-NL"/>
          </a:p>
        </p:txBody>
      </p:sp>
    </p:spTree>
    <p:extLst>
      <p:ext uri="{BB962C8B-B14F-4D97-AF65-F5344CB8AC3E}">
        <p14:creationId xmlns:p14="http://schemas.microsoft.com/office/powerpoint/2010/main" val="289378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nl-NL"/>
              <a:t>Klik om de stijl te bewerken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0F83DA3-E6C6-4D22-89FF-35239142E92E}" type="datetimeFigureOut">
              <a:rPr lang="nl-NL" smtClean="0"/>
              <a:t>21-3-2019</a:t>
            </a:fld>
            <a:endParaRPr lang="nl-NL"/>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1F7A3F6-EF30-4733-9297-7467FBB6024A}" type="slidenum">
              <a:rPr lang="nl-NL" smtClean="0"/>
              <a:t>‹nr.›</a:t>
            </a:fld>
            <a:endParaRPr lang="nl-N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839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0F83DA3-E6C6-4D22-89FF-35239142E92E}" type="datetimeFigureOut">
              <a:rPr lang="nl-NL" smtClean="0"/>
              <a:t>21-3-2019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230029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0F83DA3-E6C6-4D22-89FF-35239142E92E}" type="datetimeFigureOut">
              <a:rPr lang="nl-NL" smtClean="0"/>
              <a:t>21-3-2019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72962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0F83DA3-E6C6-4D22-89FF-35239142E92E}" type="datetimeFigureOut">
              <a:rPr lang="nl-NL" smtClean="0"/>
              <a:t>21-3-2019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378784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nl-NL"/>
              <a:t>Klik om de stijl te bewerken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0F83DA3-E6C6-4D22-89FF-35239142E92E}" type="datetimeFigureOut">
              <a:rPr lang="nl-NL" smtClean="0"/>
              <a:t>21-3-2019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F7A3F6-EF30-4733-9297-7467FBB6024A}" type="slidenum">
              <a:rPr lang="nl-NL" smtClean="0"/>
              <a:t>‹nr.›</a:t>
            </a:fld>
            <a:endParaRPr lang="nl-NL"/>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1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0F83DA3-E6C6-4D22-89FF-35239142E92E}" type="datetimeFigureOut">
              <a:rPr lang="nl-NL" smtClean="0"/>
              <a:t>21-3-2019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423338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nl-NL"/>
              <a:t>Tekststijl van het model bewerken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0F83DA3-E6C6-4D22-89FF-35239142E92E}" type="datetimeFigureOut">
              <a:rPr lang="nl-NL" smtClean="0"/>
              <a:t>21-3-2019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183114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0F83DA3-E6C6-4D22-89FF-35239142E92E}" type="datetimeFigureOut">
              <a:rPr lang="nl-NL" smtClean="0"/>
              <a:t>21-3-2019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82985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83DA3-E6C6-4D22-89FF-35239142E92E}" type="datetimeFigureOut">
              <a:rPr lang="nl-NL" smtClean="0"/>
              <a:t>21-3-2019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314116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0F83DA3-E6C6-4D22-89FF-35239142E92E}" type="datetimeFigureOut">
              <a:rPr lang="nl-NL" smtClean="0"/>
              <a:t>21-3-2019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419025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0F83DA3-E6C6-4D22-89FF-35239142E92E}" type="datetimeFigureOut">
              <a:rPr lang="nl-NL" smtClean="0"/>
              <a:t>21-3-2019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F7A3F6-EF30-4733-9297-7467FBB6024A}" type="slidenum">
              <a:rPr lang="nl-NL" smtClean="0"/>
              <a:t>‹nr.›</a:t>
            </a:fld>
            <a:endParaRPr lang="nl-NL"/>
          </a:p>
        </p:txBody>
      </p:sp>
    </p:spTree>
    <p:extLst>
      <p:ext uri="{BB962C8B-B14F-4D97-AF65-F5344CB8AC3E}">
        <p14:creationId xmlns:p14="http://schemas.microsoft.com/office/powerpoint/2010/main" val="204066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0F83DA3-E6C6-4D22-89FF-35239142E92E}" type="datetimeFigureOut">
              <a:rPr lang="nl-NL" smtClean="0"/>
              <a:t>21-3-2019</a:t>
            </a:fld>
            <a:endParaRPr lang="nl-NL"/>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nl-NL"/>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1F7A3F6-EF30-4733-9297-7467FBB6024A}" type="slidenum">
              <a:rPr lang="nl-NL" smtClean="0"/>
              <a:t>‹nr.›</a:t>
            </a:fld>
            <a:endParaRPr lang="nl-NL"/>
          </a:p>
        </p:txBody>
      </p:sp>
    </p:spTree>
    <p:extLst>
      <p:ext uri="{BB962C8B-B14F-4D97-AF65-F5344CB8AC3E}">
        <p14:creationId xmlns:p14="http://schemas.microsoft.com/office/powerpoint/2010/main" val="31784983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D05296-C7F9-4642-B7BF-3C6F502DDA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9A8D0809-6D58-4823-A8FA-C453A39EA037}"/>
              </a:ext>
            </a:extLst>
          </p:cNvPr>
          <p:cNvPicPr>
            <a:picLocks noChangeAspect="1"/>
          </p:cNvPicPr>
          <p:nvPr/>
        </p:nvPicPr>
        <p:blipFill rotWithShape="1">
          <a:blip r:embed="rId3">
            <a:extLst>
              <a:ext uri="{28A0092B-C50C-407E-A947-70E740481C1C}">
                <a14:useLocalDpi xmlns:a14="http://schemas.microsoft.com/office/drawing/2010/main" val="0"/>
              </a:ext>
            </a:extLst>
          </a:blip>
          <a:srcRect l="16138" r="17549" b="2"/>
          <a:stretch/>
        </p:blipFill>
        <p:spPr>
          <a:xfrm>
            <a:off x="916751" y="620720"/>
            <a:ext cx="3718563" cy="5607461"/>
          </a:xfrm>
          <a:prstGeom prst="rect">
            <a:avLst/>
          </a:prstGeom>
        </p:spPr>
      </p:pic>
      <p:sp>
        <p:nvSpPr>
          <p:cNvPr id="2" name="Titel 1">
            <a:extLst>
              <a:ext uri="{FF2B5EF4-FFF2-40B4-BE49-F238E27FC236}">
                <a16:creationId xmlns:a16="http://schemas.microsoft.com/office/drawing/2014/main" id="{CE538D15-01FD-428C-9C3A-9461542C41BB}"/>
              </a:ext>
            </a:extLst>
          </p:cNvPr>
          <p:cNvSpPr>
            <a:spLocks noGrp="1"/>
          </p:cNvSpPr>
          <p:nvPr>
            <p:ph type="ctrTitle"/>
          </p:nvPr>
        </p:nvSpPr>
        <p:spPr>
          <a:xfrm>
            <a:off x="5522600" y="758952"/>
            <a:ext cx="5157591" cy="4041648"/>
          </a:xfrm>
        </p:spPr>
        <p:txBody>
          <a:bodyPr>
            <a:normAutofit/>
          </a:bodyPr>
          <a:lstStyle/>
          <a:p>
            <a:r>
              <a:rPr lang="nl-NL" dirty="0"/>
              <a:t>Agressie op de werkvloer</a:t>
            </a:r>
          </a:p>
        </p:txBody>
      </p:sp>
      <p:sp>
        <p:nvSpPr>
          <p:cNvPr id="3" name="Ondertitel 2">
            <a:extLst>
              <a:ext uri="{FF2B5EF4-FFF2-40B4-BE49-F238E27FC236}">
                <a16:creationId xmlns:a16="http://schemas.microsoft.com/office/drawing/2014/main" id="{989BB5E4-ADC5-4954-A637-B4C95D4AFFDE}"/>
              </a:ext>
            </a:extLst>
          </p:cNvPr>
          <p:cNvSpPr>
            <a:spLocks noGrp="1"/>
          </p:cNvSpPr>
          <p:nvPr>
            <p:ph type="subTitle" idx="1"/>
          </p:nvPr>
        </p:nvSpPr>
        <p:spPr>
          <a:xfrm>
            <a:off x="5522600" y="4800600"/>
            <a:ext cx="5157592" cy="1691640"/>
          </a:xfrm>
        </p:spPr>
        <p:txBody>
          <a:bodyPr>
            <a:normAutofit/>
          </a:bodyPr>
          <a:lstStyle/>
          <a:p>
            <a:r>
              <a:rPr lang="nl-NL">
                <a:solidFill>
                  <a:schemeClr val="tx1">
                    <a:lumMod val="85000"/>
                  </a:schemeClr>
                </a:solidFill>
              </a:rPr>
              <a:t>Les 1</a:t>
            </a:r>
          </a:p>
        </p:txBody>
      </p:sp>
    </p:spTree>
    <p:extLst>
      <p:ext uri="{BB962C8B-B14F-4D97-AF65-F5344CB8AC3E}">
        <p14:creationId xmlns:p14="http://schemas.microsoft.com/office/powerpoint/2010/main" val="22129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6E52DCA-CA63-47A1-A4F0-9BBB297F0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706" y="1933575"/>
            <a:ext cx="3639872" cy="3639872"/>
          </a:xfrm>
          <a:prstGeom prst="rect">
            <a:avLst/>
          </a:prstGeom>
        </p:spPr>
      </p:pic>
      <p:sp>
        <p:nvSpPr>
          <p:cNvPr id="2" name="Titel 1">
            <a:extLst>
              <a:ext uri="{FF2B5EF4-FFF2-40B4-BE49-F238E27FC236}">
                <a16:creationId xmlns:a16="http://schemas.microsoft.com/office/drawing/2014/main" id="{C14F1BAA-A72D-426F-BF76-C1939317DEB3}"/>
              </a:ext>
            </a:extLst>
          </p:cNvPr>
          <p:cNvSpPr>
            <a:spLocks noGrp="1"/>
          </p:cNvSpPr>
          <p:nvPr>
            <p:ph type="title"/>
          </p:nvPr>
        </p:nvSpPr>
        <p:spPr>
          <a:xfrm>
            <a:off x="1261872" y="365760"/>
            <a:ext cx="9692640" cy="1325562"/>
          </a:xfrm>
        </p:spPr>
        <p:txBody>
          <a:bodyPr>
            <a:normAutofit/>
          </a:bodyPr>
          <a:lstStyle/>
          <a:p>
            <a:r>
              <a:rPr lang="nl-NL" dirty="0"/>
              <a:t>Doel training:</a:t>
            </a:r>
          </a:p>
        </p:txBody>
      </p:sp>
      <p:sp>
        <p:nvSpPr>
          <p:cNvPr id="3" name="Tijdelijke aanduiding voor inhoud 2">
            <a:extLst>
              <a:ext uri="{FF2B5EF4-FFF2-40B4-BE49-F238E27FC236}">
                <a16:creationId xmlns:a16="http://schemas.microsoft.com/office/drawing/2014/main" id="{2904250A-AC92-4F7F-975B-8CDBC302AB5D}"/>
              </a:ext>
            </a:extLst>
          </p:cNvPr>
          <p:cNvSpPr>
            <a:spLocks noGrp="1"/>
          </p:cNvSpPr>
          <p:nvPr>
            <p:ph idx="1"/>
          </p:nvPr>
        </p:nvSpPr>
        <p:spPr>
          <a:xfrm>
            <a:off x="1261872" y="1828800"/>
            <a:ext cx="4401509" cy="4351337"/>
          </a:xfrm>
        </p:spPr>
        <p:txBody>
          <a:bodyPr>
            <a:normAutofit/>
          </a:bodyPr>
          <a:lstStyle/>
          <a:p>
            <a:pPr marL="0" indent="0">
              <a:buNone/>
            </a:pPr>
            <a:endParaRPr lang="nl-NL" dirty="0"/>
          </a:p>
          <a:p>
            <a:r>
              <a:rPr lang="nl-NL" dirty="0"/>
              <a:t>Het herkennen en erkennen van agressie op de werkvloer</a:t>
            </a:r>
          </a:p>
          <a:p>
            <a:r>
              <a:rPr lang="nl-NL" dirty="0"/>
              <a:t>Het bewust worden van eigen handelen</a:t>
            </a:r>
          </a:p>
          <a:p>
            <a:r>
              <a:rPr lang="nl-NL" dirty="0"/>
              <a:t>Juiste gespreksinterventies toepassen</a:t>
            </a:r>
          </a:p>
          <a:p>
            <a:r>
              <a:rPr lang="nl-NL" dirty="0"/>
              <a:t>Handelen bij het voorkomen van agressie</a:t>
            </a:r>
          </a:p>
          <a:p>
            <a:pPr marL="18288" indent="0">
              <a:buNone/>
            </a:pPr>
            <a:endParaRPr lang="nl-NL" dirty="0"/>
          </a:p>
          <a:p>
            <a:endParaRPr lang="nl-NL" dirty="0"/>
          </a:p>
          <a:p>
            <a:endParaRPr lang="nl-NL" dirty="0"/>
          </a:p>
        </p:txBody>
      </p:sp>
    </p:spTree>
    <p:extLst>
      <p:ext uri="{BB962C8B-B14F-4D97-AF65-F5344CB8AC3E}">
        <p14:creationId xmlns:p14="http://schemas.microsoft.com/office/powerpoint/2010/main" val="265814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770FF-FAE7-4DB4-A88F-40780D9AFD0D}"/>
              </a:ext>
            </a:extLst>
          </p:cNvPr>
          <p:cNvSpPr>
            <a:spLocks noGrp="1"/>
          </p:cNvSpPr>
          <p:nvPr>
            <p:ph type="title"/>
          </p:nvPr>
        </p:nvSpPr>
        <p:spPr>
          <a:xfrm>
            <a:off x="1261872" y="365760"/>
            <a:ext cx="9692640" cy="1325562"/>
          </a:xfrm>
        </p:spPr>
        <p:txBody>
          <a:bodyPr/>
          <a:lstStyle/>
          <a:p>
            <a:r>
              <a:rPr lang="nl-NL" dirty="0"/>
              <a:t>Programma van de training</a:t>
            </a:r>
          </a:p>
        </p:txBody>
      </p:sp>
      <p:sp>
        <p:nvSpPr>
          <p:cNvPr id="3" name="Tijdelijke aanduiding voor inhoud 2">
            <a:extLst>
              <a:ext uri="{FF2B5EF4-FFF2-40B4-BE49-F238E27FC236}">
                <a16:creationId xmlns:a16="http://schemas.microsoft.com/office/drawing/2014/main" id="{04D000EF-20B0-419E-B482-CED4BAC93768}"/>
              </a:ext>
            </a:extLst>
          </p:cNvPr>
          <p:cNvSpPr>
            <a:spLocks noGrp="1"/>
          </p:cNvSpPr>
          <p:nvPr>
            <p:ph idx="1"/>
          </p:nvPr>
        </p:nvSpPr>
        <p:spPr>
          <a:xfrm>
            <a:off x="1261872" y="1828800"/>
            <a:ext cx="8595360" cy="4351337"/>
          </a:xfrm>
        </p:spPr>
        <p:txBody>
          <a:bodyPr/>
          <a:lstStyle/>
          <a:p>
            <a:pPr marL="457200" indent="-457200">
              <a:buFont typeface="+mj-lt"/>
              <a:buAutoNum type="arabicParenR"/>
            </a:pPr>
            <a:endParaRPr lang="nl-NL" dirty="0"/>
          </a:p>
          <a:p>
            <a:pPr marL="457200" indent="-457200">
              <a:buFont typeface="+mj-lt"/>
              <a:buAutoNum type="arabicParenR"/>
            </a:pPr>
            <a:endParaRPr lang="nl-NL" dirty="0"/>
          </a:p>
          <a:p>
            <a:pPr marL="0" indent="0">
              <a:buNone/>
            </a:pPr>
            <a:r>
              <a:rPr lang="nl-NL" dirty="0"/>
              <a:t>Les 1:		Doel training, opbouw training en ervaringen over agressie 			uitwisselen</a:t>
            </a:r>
          </a:p>
          <a:p>
            <a:pPr marL="0" indent="0">
              <a:buNone/>
            </a:pPr>
            <a:r>
              <a:rPr lang="nl-NL" dirty="0"/>
              <a:t>Les 2:		Theorie: Definitie agressie, oorzaken agressie vanuit 			psychologie</a:t>
            </a:r>
          </a:p>
          <a:p>
            <a:pPr marL="0" indent="0">
              <a:buNone/>
            </a:pPr>
            <a:r>
              <a:rPr lang="nl-NL" dirty="0"/>
              <a:t>Les 3:		Theorie: Communicatie en interactie</a:t>
            </a:r>
          </a:p>
          <a:p>
            <a:pPr marL="0" indent="0">
              <a:buNone/>
            </a:pPr>
            <a:r>
              <a:rPr lang="nl-NL" dirty="0"/>
              <a:t>Les 4:		Theorie: Interventies en risicofactoren</a:t>
            </a:r>
          </a:p>
          <a:p>
            <a:pPr marL="457200" indent="-457200">
              <a:buFont typeface="+mj-lt"/>
              <a:buAutoNum type="arabicParenR"/>
            </a:pPr>
            <a:endParaRPr lang="nl-NL" dirty="0"/>
          </a:p>
          <a:p>
            <a:pPr marL="457200" indent="-457200">
              <a:buFont typeface="+mj-lt"/>
              <a:buAutoNum type="arabicParenR"/>
            </a:pPr>
            <a:endParaRPr lang="nl-NL" dirty="0"/>
          </a:p>
          <a:p>
            <a:pPr marL="457200" indent="-457200">
              <a:buFont typeface="+mj-lt"/>
              <a:buAutoNum type="arabicParenR"/>
            </a:pPr>
            <a:endParaRPr lang="nl-NL" dirty="0"/>
          </a:p>
        </p:txBody>
      </p:sp>
    </p:spTree>
    <p:extLst>
      <p:ext uri="{BB962C8B-B14F-4D97-AF65-F5344CB8AC3E}">
        <p14:creationId xmlns:p14="http://schemas.microsoft.com/office/powerpoint/2010/main" val="29552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Omgevingspsychologie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092727"/>
              </p:ext>
            </p:extLst>
          </p:nvPr>
        </p:nvGraphicFramePr>
        <p:xfrm>
          <a:off x="339633" y="1907179"/>
          <a:ext cx="10614879" cy="4741814"/>
        </p:xfrm>
        <a:graphic>
          <a:graphicData uri="http://schemas.openxmlformats.org/drawingml/2006/table">
            <a:tbl>
              <a:tblPr/>
              <a:tblGrid>
                <a:gridCol w="1810582">
                  <a:extLst>
                    <a:ext uri="{9D8B030D-6E8A-4147-A177-3AD203B41FA5}">
                      <a16:colId xmlns:a16="http://schemas.microsoft.com/office/drawing/2014/main" val="2375565196"/>
                    </a:ext>
                  </a:extLst>
                </a:gridCol>
                <a:gridCol w="2188914">
                  <a:extLst>
                    <a:ext uri="{9D8B030D-6E8A-4147-A177-3AD203B41FA5}">
                      <a16:colId xmlns:a16="http://schemas.microsoft.com/office/drawing/2014/main" val="1321656947"/>
                    </a:ext>
                  </a:extLst>
                </a:gridCol>
                <a:gridCol w="6615383">
                  <a:extLst>
                    <a:ext uri="{9D8B030D-6E8A-4147-A177-3AD203B41FA5}">
                      <a16:colId xmlns:a16="http://schemas.microsoft.com/office/drawing/2014/main" val="4112416513"/>
                    </a:ext>
                  </a:extLst>
                </a:gridCol>
              </a:tblGrid>
              <a:tr h="736617">
                <a:tc>
                  <a:txBody>
                    <a:bodyPr/>
                    <a:lstStyle/>
                    <a:p>
                      <a:r>
                        <a:rPr lang="nl-NL" sz="1300" dirty="0">
                          <a:effectLst/>
                        </a:rPr>
                        <a:t/>
                      </a:r>
                      <a:br>
                        <a:rPr lang="nl-NL" sz="1300" dirty="0">
                          <a:effectLst/>
                        </a:rPr>
                      </a:br>
                      <a:endParaRPr lang="nl-NL" sz="2000" dirty="0">
                        <a:effectLst/>
                      </a:endParaRPr>
                    </a:p>
                  </a:txBody>
                  <a:tcPr marL="103669" marR="103669" marT="69113" marB="69113">
                    <a:lnL>
                      <a:noFill/>
                    </a:lnL>
                    <a:lnR>
                      <a:noFill/>
                    </a:lnR>
                    <a:lnT>
                      <a:noFill/>
                    </a:lnT>
                    <a:lnB>
                      <a:noFill/>
                    </a:lnB>
                    <a:solidFill>
                      <a:srgbClr val="FFFFFF"/>
                    </a:solidFill>
                  </a:tcPr>
                </a:tc>
                <a:tc>
                  <a:txBody>
                    <a:bodyPr/>
                    <a:lstStyle/>
                    <a:p>
                      <a:endParaRPr lang="nl-NL" sz="1300" dirty="0">
                        <a:effectLst/>
                      </a:endParaRPr>
                    </a:p>
                  </a:txBody>
                  <a:tcPr marL="103669" marR="103669" marT="69113" marB="69113">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400" dirty="0" smtClean="0">
                        <a:effectLst/>
                      </a:endParaRPr>
                    </a:p>
                  </a:txBody>
                  <a:tcPr marL="66348" marR="66348" marT="33174" marB="33174">
                    <a:lnL>
                      <a:noFill/>
                    </a:lnL>
                  </a:tcPr>
                </a:tc>
                <a:extLst>
                  <a:ext uri="{0D108BD9-81ED-4DB2-BD59-A6C34878D82A}">
                    <a16:rowId xmlns:a16="http://schemas.microsoft.com/office/drawing/2014/main" val="3622605237"/>
                  </a:ext>
                </a:extLst>
              </a:tr>
              <a:tr h="859183">
                <a:tc>
                  <a:txBody>
                    <a:bodyPr/>
                    <a:lstStyle/>
                    <a:p>
                      <a:r>
                        <a:rPr lang="nl-NL" sz="2000" dirty="0">
                          <a:effectLst/>
                        </a:rPr>
                        <a:t>Intiem</a:t>
                      </a:r>
                    </a:p>
                  </a:txBody>
                  <a:tcPr marL="103669" marR="103669" marT="69113" marB="69113">
                    <a:lnL>
                      <a:noFill/>
                    </a:lnL>
                    <a:lnR>
                      <a:noFill/>
                    </a:lnR>
                    <a:lnT>
                      <a:noFill/>
                    </a:lnT>
                    <a:lnB>
                      <a:noFill/>
                    </a:lnB>
                    <a:solidFill>
                      <a:srgbClr val="FFFFFF"/>
                    </a:solidFill>
                  </a:tcPr>
                </a:tc>
                <a:tc>
                  <a:txBody>
                    <a:bodyPr/>
                    <a:lstStyle/>
                    <a:p>
                      <a:pPr algn="l"/>
                      <a:r>
                        <a:rPr lang="nl-NL" sz="2000" dirty="0">
                          <a:effectLst/>
                        </a:rPr>
                        <a:t>0 – 15 cm</a:t>
                      </a:r>
                    </a:p>
                  </a:txBody>
                  <a:tcPr marL="103669" marR="103669" marT="69113" marB="69113">
                    <a:lnL>
                      <a:noFill/>
                    </a:lnL>
                    <a:lnR>
                      <a:noFill/>
                    </a:lnR>
                    <a:lnT>
                      <a:noFill/>
                    </a:lnT>
                    <a:lnB>
                      <a:noFill/>
                    </a:lnB>
                    <a:solidFill>
                      <a:srgbClr val="FFFFFF"/>
                    </a:solidFill>
                  </a:tcPr>
                </a:tc>
                <a:tc>
                  <a:txBody>
                    <a:bodyPr/>
                    <a:lstStyle/>
                    <a:p>
                      <a:r>
                        <a:rPr lang="nl-NL" sz="2000" dirty="0">
                          <a:effectLst/>
                        </a:rPr>
                        <a:t>Vol contact; beschermen, knuffelen, seks</a:t>
                      </a:r>
                      <a:r>
                        <a:rPr lang="nl-NL" sz="2000" dirty="0" smtClean="0">
                          <a:effectLst/>
                        </a:rPr>
                        <a:t>, worstelen </a:t>
                      </a:r>
                      <a:r>
                        <a:rPr lang="nl-NL" sz="2000" dirty="0">
                          <a:effectLst/>
                        </a:rPr>
                        <a:t>of ruzie.</a:t>
                      </a:r>
                    </a:p>
                  </a:txBody>
                  <a:tcPr marL="103669" marR="103669" marT="69113" marB="69113">
                    <a:lnL>
                      <a:noFill/>
                    </a:lnL>
                    <a:lnR>
                      <a:noFill/>
                    </a:lnR>
                    <a:lnB>
                      <a:noFill/>
                    </a:lnB>
                    <a:solidFill>
                      <a:srgbClr val="FFFFFF"/>
                    </a:solidFill>
                  </a:tcPr>
                </a:tc>
                <a:extLst>
                  <a:ext uri="{0D108BD9-81ED-4DB2-BD59-A6C34878D82A}">
                    <a16:rowId xmlns:a16="http://schemas.microsoft.com/office/drawing/2014/main" val="1370328308"/>
                  </a:ext>
                </a:extLst>
              </a:tr>
              <a:tr h="581502">
                <a:tc>
                  <a:txBody>
                    <a:bodyPr/>
                    <a:lstStyle/>
                    <a:p>
                      <a:endParaRPr lang="nl-NL" sz="2000">
                        <a:effectLst/>
                      </a:endParaRPr>
                    </a:p>
                  </a:txBody>
                  <a:tcPr marL="103669" marR="103669" marT="69113" marB="69113">
                    <a:lnL>
                      <a:noFill/>
                    </a:lnL>
                    <a:lnR>
                      <a:noFill/>
                    </a:lnR>
                    <a:lnT>
                      <a:noFill/>
                    </a:lnT>
                    <a:lnB>
                      <a:noFill/>
                    </a:lnB>
                    <a:solidFill>
                      <a:srgbClr val="FFFFFF"/>
                    </a:solidFill>
                  </a:tcPr>
                </a:tc>
                <a:tc>
                  <a:txBody>
                    <a:bodyPr/>
                    <a:lstStyle/>
                    <a:p>
                      <a:pPr algn="l"/>
                      <a:r>
                        <a:rPr lang="nl-NL" sz="2000" dirty="0">
                          <a:effectLst/>
                        </a:rPr>
                        <a:t>15 – 45 cm</a:t>
                      </a:r>
                    </a:p>
                  </a:txBody>
                  <a:tcPr marL="103669" marR="103669" marT="69113" marB="69113">
                    <a:lnL>
                      <a:noFill/>
                    </a:lnL>
                    <a:lnR>
                      <a:noFill/>
                    </a:lnR>
                    <a:lnT>
                      <a:noFill/>
                    </a:lnT>
                    <a:lnB>
                      <a:noFill/>
                    </a:lnB>
                    <a:solidFill>
                      <a:srgbClr val="FFFFFF"/>
                    </a:solidFill>
                  </a:tcPr>
                </a:tc>
                <a:tc>
                  <a:txBody>
                    <a:bodyPr/>
                    <a:lstStyle/>
                    <a:p>
                      <a:r>
                        <a:rPr lang="nl-NL" sz="2000" dirty="0">
                          <a:effectLst/>
                        </a:rPr>
                        <a:t>Voor erg goede </a:t>
                      </a:r>
                      <a:r>
                        <a:rPr lang="nl-NL" sz="2000" dirty="0" smtClean="0">
                          <a:effectLst/>
                        </a:rPr>
                        <a:t>vrienden.</a:t>
                      </a:r>
                      <a:endParaRPr lang="nl-NL" sz="2000" dirty="0">
                        <a:effectLst/>
                      </a:endParaRPr>
                    </a:p>
                  </a:txBody>
                  <a:tcPr marL="103669" marR="103669" marT="69113" marB="69113">
                    <a:lnL>
                      <a:noFill/>
                    </a:lnL>
                    <a:lnR>
                      <a:noFill/>
                    </a:lnR>
                    <a:lnT>
                      <a:noFill/>
                    </a:lnT>
                    <a:lnB>
                      <a:noFill/>
                    </a:lnB>
                    <a:solidFill>
                      <a:srgbClr val="FFFFFF"/>
                    </a:solidFill>
                  </a:tcPr>
                </a:tc>
                <a:extLst>
                  <a:ext uri="{0D108BD9-81ED-4DB2-BD59-A6C34878D82A}">
                    <a16:rowId xmlns:a16="http://schemas.microsoft.com/office/drawing/2014/main" val="1281257355"/>
                  </a:ext>
                </a:extLst>
              </a:tr>
              <a:tr h="859183">
                <a:tc>
                  <a:txBody>
                    <a:bodyPr/>
                    <a:lstStyle/>
                    <a:p>
                      <a:r>
                        <a:rPr lang="nl-NL" sz="2000">
                          <a:effectLst/>
                        </a:rPr>
                        <a:t>Persoonlijk</a:t>
                      </a:r>
                    </a:p>
                  </a:txBody>
                  <a:tcPr marL="103669" marR="103669" marT="69113" marB="69113">
                    <a:lnL>
                      <a:noFill/>
                    </a:lnL>
                    <a:lnR>
                      <a:noFill/>
                    </a:lnR>
                    <a:lnT>
                      <a:noFill/>
                    </a:lnT>
                    <a:lnB>
                      <a:noFill/>
                    </a:lnB>
                    <a:solidFill>
                      <a:srgbClr val="FFFFFF"/>
                    </a:solidFill>
                  </a:tcPr>
                </a:tc>
                <a:tc>
                  <a:txBody>
                    <a:bodyPr/>
                    <a:lstStyle/>
                    <a:p>
                      <a:pPr algn="l"/>
                      <a:r>
                        <a:rPr lang="nl-NL" sz="2000" dirty="0">
                          <a:effectLst/>
                        </a:rPr>
                        <a:t>45 – 75 cm</a:t>
                      </a:r>
                    </a:p>
                  </a:txBody>
                  <a:tcPr marL="103669" marR="103669" marT="69113" marB="69113">
                    <a:lnL>
                      <a:noFill/>
                    </a:lnL>
                    <a:lnR>
                      <a:noFill/>
                    </a:lnR>
                    <a:lnT>
                      <a:noFill/>
                    </a:lnT>
                    <a:lnB>
                      <a:noFill/>
                    </a:lnB>
                    <a:solidFill>
                      <a:srgbClr val="FFFFFF"/>
                    </a:solidFill>
                  </a:tcPr>
                </a:tc>
                <a:tc>
                  <a:txBody>
                    <a:bodyPr/>
                    <a:lstStyle/>
                    <a:p>
                      <a:r>
                        <a:rPr lang="nl-NL" sz="2000" dirty="0">
                          <a:effectLst/>
                        </a:rPr>
                        <a:t>Mensen die we goed kennen en graag mogen</a:t>
                      </a:r>
                      <a:r>
                        <a:rPr lang="nl-NL" sz="2000" dirty="0" smtClean="0">
                          <a:effectLst/>
                        </a:rPr>
                        <a:t>. Praten </a:t>
                      </a:r>
                      <a:r>
                        <a:rPr lang="nl-NL" sz="2000" dirty="0">
                          <a:effectLst/>
                        </a:rPr>
                        <a:t>met je partner.</a:t>
                      </a:r>
                    </a:p>
                  </a:txBody>
                  <a:tcPr marL="103669" marR="103669" marT="69113" marB="69113">
                    <a:lnL>
                      <a:noFill/>
                    </a:lnL>
                    <a:lnR>
                      <a:noFill/>
                    </a:lnR>
                    <a:lnT>
                      <a:noFill/>
                    </a:lnT>
                    <a:lnB>
                      <a:noFill/>
                    </a:lnB>
                    <a:solidFill>
                      <a:srgbClr val="FFFFFF"/>
                    </a:solidFill>
                  </a:tcPr>
                </a:tc>
                <a:extLst>
                  <a:ext uri="{0D108BD9-81ED-4DB2-BD59-A6C34878D82A}">
                    <a16:rowId xmlns:a16="http://schemas.microsoft.com/office/drawing/2014/main" val="1267155085"/>
                  </a:ext>
                </a:extLst>
              </a:tr>
              <a:tr h="508996">
                <a:tc>
                  <a:txBody>
                    <a:bodyPr/>
                    <a:lstStyle/>
                    <a:p>
                      <a:endParaRPr lang="nl-NL" sz="2000">
                        <a:effectLst/>
                      </a:endParaRPr>
                    </a:p>
                  </a:txBody>
                  <a:tcPr marL="103669" marR="103669" marT="69113" marB="69113">
                    <a:lnL>
                      <a:noFill/>
                    </a:lnL>
                    <a:lnR>
                      <a:noFill/>
                    </a:lnR>
                    <a:lnT>
                      <a:noFill/>
                    </a:lnT>
                    <a:lnB>
                      <a:noFill/>
                    </a:lnB>
                    <a:solidFill>
                      <a:srgbClr val="FFFFFF"/>
                    </a:solidFill>
                  </a:tcPr>
                </a:tc>
                <a:tc>
                  <a:txBody>
                    <a:bodyPr/>
                    <a:lstStyle/>
                    <a:p>
                      <a:pPr algn="l"/>
                      <a:r>
                        <a:rPr lang="nl-NL" sz="2000" dirty="0">
                          <a:effectLst/>
                        </a:rPr>
                        <a:t>75 – 120 cm</a:t>
                      </a:r>
                    </a:p>
                  </a:txBody>
                  <a:tcPr marL="103669" marR="103669" marT="69113" marB="69113">
                    <a:lnL>
                      <a:noFill/>
                    </a:lnL>
                    <a:lnR>
                      <a:noFill/>
                    </a:lnR>
                    <a:lnT>
                      <a:noFill/>
                    </a:lnT>
                    <a:lnB>
                      <a:noFill/>
                    </a:lnB>
                    <a:solidFill>
                      <a:srgbClr val="FFFFFF"/>
                    </a:solidFill>
                  </a:tcPr>
                </a:tc>
                <a:tc>
                  <a:txBody>
                    <a:bodyPr/>
                    <a:lstStyle/>
                    <a:p>
                      <a:r>
                        <a:rPr lang="nl-NL" sz="2000" dirty="0">
                          <a:effectLst/>
                        </a:rPr>
                        <a:t>Gesprekken met vrienden en </a:t>
                      </a:r>
                      <a:r>
                        <a:rPr lang="nl-NL" sz="2000" dirty="0" smtClean="0">
                          <a:effectLst/>
                        </a:rPr>
                        <a:t>bekenden.</a:t>
                      </a:r>
                      <a:endParaRPr lang="nl-NL" sz="2000" dirty="0">
                        <a:effectLst/>
                      </a:endParaRPr>
                    </a:p>
                  </a:txBody>
                  <a:tcPr marL="103669" marR="103669" marT="69113" marB="69113">
                    <a:lnL>
                      <a:noFill/>
                    </a:lnL>
                    <a:lnR>
                      <a:noFill/>
                    </a:lnR>
                    <a:lnT>
                      <a:noFill/>
                    </a:lnT>
                    <a:lnB>
                      <a:noFill/>
                    </a:lnB>
                    <a:solidFill>
                      <a:srgbClr val="FFFFFF"/>
                    </a:solidFill>
                  </a:tcPr>
                </a:tc>
                <a:extLst>
                  <a:ext uri="{0D108BD9-81ED-4DB2-BD59-A6C34878D82A}">
                    <a16:rowId xmlns:a16="http://schemas.microsoft.com/office/drawing/2014/main" val="1368665964"/>
                  </a:ext>
                </a:extLst>
              </a:tr>
              <a:tr h="508996">
                <a:tc>
                  <a:txBody>
                    <a:bodyPr/>
                    <a:lstStyle/>
                    <a:p>
                      <a:r>
                        <a:rPr lang="nl-NL" sz="2000">
                          <a:effectLst/>
                        </a:rPr>
                        <a:t>Sociaal</a:t>
                      </a:r>
                    </a:p>
                  </a:txBody>
                  <a:tcPr marL="103669" marR="103669" marT="69113" marB="69113">
                    <a:lnL>
                      <a:noFill/>
                    </a:lnL>
                    <a:lnR>
                      <a:noFill/>
                    </a:lnR>
                    <a:lnT>
                      <a:noFill/>
                    </a:lnT>
                    <a:lnB>
                      <a:noFill/>
                    </a:lnB>
                    <a:solidFill>
                      <a:srgbClr val="FFFFFF"/>
                    </a:solidFill>
                  </a:tcPr>
                </a:tc>
                <a:tc>
                  <a:txBody>
                    <a:bodyPr/>
                    <a:lstStyle/>
                    <a:p>
                      <a:pPr algn="l"/>
                      <a:r>
                        <a:rPr lang="nl-NL" sz="2000" dirty="0">
                          <a:effectLst/>
                        </a:rPr>
                        <a:t>120 – 200 cm</a:t>
                      </a:r>
                    </a:p>
                  </a:txBody>
                  <a:tcPr marL="103669" marR="103669" marT="69113" marB="69113">
                    <a:lnL>
                      <a:noFill/>
                    </a:lnL>
                    <a:lnR>
                      <a:noFill/>
                    </a:lnR>
                    <a:lnT>
                      <a:noFill/>
                    </a:lnT>
                    <a:lnB>
                      <a:noFill/>
                    </a:lnB>
                    <a:solidFill>
                      <a:srgbClr val="FFFFFF"/>
                    </a:solidFill>
                  </a:tcPr>
                </a:tc>
                <a:tc>
                  <a:txBody>
                    <a:bodyPr/>
                    <a:lstStyle/>
                    <a:p>
                      <a:r>
                        <a:rPr lang="nl-NL" sz="2000" dirty="0">
                          <a:effectLst/>
                        </a:rPr>
                        <a:t>Gesprekken met onbekenden of zakelijke </a:t>
                      </a:r>
                      <a:r>
                        <a:rPr lang="nl-NL" sz="2000" dirty="0" smtClean="0">
                          <a:effectLst/>
                        </a:rPr>
                        <a:t>relaties.</a:t>
                      </a:r>
                      <a:endParaRPr lang="nl-NL" sz="2000" dirty="0">
                        <a:effectLst/>
                      </a:endParaRPr>
                    </a:p>
                  </a:txBody>
                  <a:tcPr marL="103669" marR="103669" marT="69113" marB="69113">
                    <a:lnL>
                      <a:noFill/>
                    </a:lnL>
                    <a:lnR>
                      <a:noFill/>
                    </a:lnR>
                    <a:lnT>
                      <a:noFill/>
                    </a:lnT>
                    <a:lnB>
                      <a:noFill/>
                    </a:lnB>
                    <a:solidFill>
                      <a:srgbClr val="FFFFFF"/>
                    </a:solidFill>
                  </a:tcPr>
                </a:tc>
                <a:extLst>
                  <a:ext uri="{0D108BD9-81ED-4DB2-BD59-A6C34878D82A}">
                    <a16:rowId xmlns:a16="http://schemas.microsoft.com/office/drawing/2014/main" val="1681946094"/>
                  </a:ext>
                </a:extLst>
              </a:tr>
              <a:tr h="687337">
                <a:tc>
                  <a:txBody>
                    <a:bodyPr/>
                    <a:lstStyle/>
                    <a:p>
                      <a:endParaRPr lang="nl-NL" sz="2000">
                        <a:effectLst/>
                      </a:endParaRPr>
                    </a:p>
                  </a:txBody>
                  <a:tcPr marL="103669" marR="103669" marT="69113" marB="69113">
                    <a:lnL>
                      <a:noFill/>
                    </a:lnL>
                    <a:lnR>
                      <a:noFill/>
                    </a:lnR>
                    <a:lnT>
                      <a:noFill/>
                    </a:lnT>
                    <a:lnB>
                      <a:noFill/>
                    </a:lnB>
                    <a:solidFill>
                      <a:srgbClr val="FFFFFF"/>
                    </a:solidFill>
                  </a:tcPr>
                </a:tc>
                <a:tc>
                  <a:txBody>
                    <a:bodyPr/>
                    <a:lstStyle/>
                    <a:p>
                      <a:pPr algn="l"/>
                      <a:r>
                        <a:rPr lang="nl-NL" sz="2000" dirty="0">
                          <a:effectLst/>
                        </a:rPr>
                        <a:t>200 – 350 cm</a:t>
                      </a:r>
                    </a:p>
                  </a:txBody>
                  <a:tcPr marL="103669" marR="103669" marT="69113" marB="69113">
                    <a:lnL>
                      <a:noFill/>
                    </a:lnL>
                    <a:lnR>
                      <a:noFill/>
                    </a:lnR>
                    <a:lnT>
                      <a:noFill/>
                    </a:lnT>
                    <a:lnB>
                      <a:noFill/>
                    </a:lnB>
                    <a:solidFill>
                      <a:srgbClr val="FFFFFF"/>
                    </a:solidFill>
                  </a:tcPr>
                </a:tc>
                <a:tc>
                  <a:txBody>
                    <a:bodyPr/>
                    <a:lstStyle/>
                    <a:p>
                      <a:r>
                        <a:rPr lang="nl-NL" sz="2000" dirty="0">
                          <a:effectLst/>
                        </a:rPr>
                        <a:t>Formele zaken </a:t>
                      </a:r>
                      <a:r>
                        <a:rPr lang="nl-NL" sz="2000" dirty="0" smtClean="0">
                          <a:effectLst/>
                        </a:rPr>
                        <a:t>besprekingen.</a:t>
                      </a:r>
                      <a:endParaRPr lang="nl-NL" sz="2000" dirty="0">
                        <a:effectLst/>
                      </a:endParaRPr>
                    </a:p>
                  </a:txBody>
                  <a:tcPr marL="103669" marR="103669" marT="69113" marB="69113">
                    <a:lnL>
                      <a:noFill/>
                    </a:lnL>
                    <a:lnR>
                      <a:noFill/>
                    </a:lnR>
                    <a:lnT>
                      <a:noFill/>
                    </a:lnT>
                    <a:lnB>
                      <a:noFill/>
                    </a:lnB>
                    <a:solidFill>
                      <a:srgbClr val="FFFFFF"/>
                    </a:solidFill>
                  </a:tcPr>
                </a:tc>
                <a:extLst>
                  <a:ext uri="{0D108BD9-81ED-4DB2-BD59-A6C34878D82A}">
                    <a16:rowId xmlns:a16="http://schemas.microsoft.com/office/drawing/2014/main" val="2471150858"/>
                  </a:ext>
                </a:extLst>
              </a:tr>
            </a:tbl>
          </a:graphicData>
        </a:graphic>
      </p:graphicFrame>
    </p:spTree>
    <p:extLst>
      <p:ext uri="{BB962C8B-B14F-4D97-AF65-F5344CB8AC3E}">
        <p14:creationId xmlns:p14="http://schemas.microsoft.com/office/powerpoint/2010/main" val="90163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afstand/ nabijheid </a:t>
            </a:r>
            <a:endParaRPr lang="nl-NL" dirty="0"/>
          </a:p>
        </p:txBody>
      </p:sp>
      <p:sp>
        <p:nvSpPr>
          <p:cNvPr id="3" name="Tijdelijke aanduiding voor inhoud 2"/>
          <p:cNvSpPr>
            <a:spLocks noGrp="1"/>
          </p:cNvSpPr>
          <p:nvPr>
            <p:ph idx="1"/>
          </p:nvPr>
        </p:nvSpPr>
        <p:spPr/>
        <p:txBody>
          <a:bodyPr>
            <a:normAutofit fontScale="92500" lnSpcReduction="20000"/>
          </a:bodyPr>
          <a:lstStyle/>
          <a:p>
            <a:pPr>
              <a:buFontTx/>
              <a:buChar char="-"/>
            </a:pPr>
            <a:r>
              <a:rPr lang="nl-NL" sz="2400" dirty="0" smtClean="0"/>
              <a:t>Ga in 2 tallen op 3 </a:t>
            </a:r>
            <a:r>
              <a:rPr lang="nl-NL" sz="2400" dirty="0" err="1" smtClean="0"/>
              <a:t>mtr</a:t>
            </a:r>
            <a:r>
              <a:rPr lang="nl-NL" sz="2400" dirty="0" smtClean="0"/>
              <a:t>. van elkaar vandaan staan.</a:t>
            </a:r>
          </a:p>
          <a:p>
            <a:pPr>
              <a:buFontTx/>
              <a:buChar char="-"/>
            </a:pPr>
            <a:r>
              <a:rPr lang="nl-NL" sz="2400" dirty="0" smtClean="0"/>
              <a:t>De één loopt naar de ander toe, die ander blijft stil staan.</a:t>
            </a:r>
          </a:p>
          <a:p>
            <a:pPr>
              <a:buFontTx/>
              <a:buChar char="-"/>
            </a:pPr>
            <a:r>
              <a:rPr lang="nl-NL" sz="2400" dirty="0" smtClean="0"/>
              <a:t>De persoon die stil blijft staan bepaald hoe dichtbij de “loper” hem/ haar mag benaderen. </a:t>
            </a:r>
          </a:p>
          <a:p>
            <a:pPr>
              <a:buFontTx/>
              <a:buChar char="-"/>
            </a:pPr>
            <a:endParaRPr lang="nl-NL" sz="2400" dirty="0"/>
          </a:p>
          <a:p>
            <a:pPr>
              <a:buFontTx/>
              <a:buChar char="-"/>
            </a:pPr>
            <a:r>
              <a:rPr lang="nl-NL" sz="2400" dirty="0" smtClean="0"/>
              <a:t>Welke afstand zit ertussen? </a:t>
            </a:r>
          </a:p>
          <a:p>
            <a:pPr>
              <a:buFontTx/>
              <a:buChar char="-"/>
            </a:pPr>
            <a:endParaRPr lang="nl-NL" sz="2400" dirty="0"/>
          </a:p>
          <a:p>
            <a:pPr>
              <a:buFontTx/>
              <a:buChar char="-"/>
            </a:pPr>
            <a:r>
              <a:rPr lang="nl-NL" sz="2400" dirty="0" smtClean="0"/>
              <a:t>Doe de oefening nog een keer met 2 studenten die minder met elkaar omgaan. Zit er verschil tussen de afstand van iemand waarmee je veel omgaat en iemand waarmee je minder veel omgaat? </a:t>
            </a:r>
          </a:p>
          <a:p>
            <a:pPr marL="0" indent="0">
              <a:buNone/>
            </a:pPr>
            <a:endParaRPr lang="nl-NL" dirty="0"/>
          </a:p>
        </p:txBody>
      </p:sp>
    </p:spTree>
    <p:extLst>
      <p:ext uri="{BB962C8B-B14F-4D97-AF65-F5344CB8AC3E}">
        <p14:creationId xmlns:p14="http://schemas.microsoft.com/office/powerpoint/2010/main" val="4057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A5E5542-4E08-4F67-A6FD-9786DE969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62" y="1933575"/>
            <a:ext cx="4257160" cy="3639872"/>
          </a:xfrm>
          <a:prstGeom prst="rect">
            <a:avLst/>
          </a:prstGeom>
        </p:spPr>
      </p:pic>
      <p:sp>
        <p:nvSpPr>
          <p:cNvPr id="2" name="Titel 1">
            <a:extLst>
              <a:ext uri="{FF2B5EF4-FFF2-40B4-BE49-F238E27FC236}">
                <a16:creationId xmlns:a16="http://schemas.microsoft.com/office/drawing/2014/main" id="{3BEAD037-D9E5-49E0-A4AE-D1D9DF43B6AB}"/>
              </a:ext>
            </a:extLst>
          </p:cNvPr>
          <p:cNvSpPr>
            <a:spLocks noGrp="1"/>
          </p:cNvSpPr>
          <p:nvPr>
            <p:ph type="title"/>
          </p:nvPr>
        </p:nvSpPr>
        <p:spPr>
          <a:xfrm>
            <a:off x="1261872" y="365760"/>
            <a:ext cx="9692640" cy="1325562"/>
          </a:xfrm>
        </p:spPr>
        <p:txBody>
          <a:bodyPr>
            <a:normAutofit/>
          </a:bodyPr>
          <a:lstStyle/>
          <a:p>
            <a:r>
              <a:rPr lang="nl-NL" dirty="0"/>
              <a:t>Opdracht: Het interview</a:t>
            </a:r>
          </a:p>
        </p:txBody>
      </p:sp>
      <p:sp>
        <p:nvSpPr>
          <p:cNvPr id="3" name="Tijdelijke aanduiding voor inhoud 2">
            <a:extLst>
              <a:ext uri="{FF2B5EF4-FFF2-40B4-BE49-F238E27FC236}">
                <a16:creationId xmlns:a16="http://schemas.microsoft.com/office/drawing/2014/main" id="{421954B8-92F0-4525-AE41-B334280DD6F3}"/>
              </a:ext>
            </a:extLst>
          </p:cNvPr>
          <p:cNvSpPr>
            <a:spLocks noGrp="1"/>
          </p:cNvSpPr>
          <p:nvPr>
            <p:ph idx="1"/>
          </p:nvPr>
        </p:nvSpPr>
        <p:spPr>
          <a:xfrm>
            <a:off x="1261872" y="1828800"/>
            <a:ext cx="4401509" cy="4351337"/>
          </a:xfrm>
        </p:spPr>
        <p:txBody>
          <a:bodyPr>
            <a:normAutofit/>
          </a:bodyPr>
          <a:lstStyle/>
          <a:p>
            <a:pPr marL="18288" indent="0">
              <a:buNone/>
            </a:pPr>
            <a:r>
              <a:rPr lang="nl-NL" sz="1500" dirty="0">
                <a:ea typeface="Calibri"/>
                <a:cs typeface="Times New Roman"/>
              </a:rPr>
              <a:t>In tweetallen en vertel over een situatie op je stage (of een andere situatie) waar agressie </a:t>
            </a:r>
            <a:r>
              <a:rPr lang="nl-NL" sz="1500" dirty="0" smtClean="0">
                <a:ea typeface="Calibri"/>
                <a:cs typeface="Times New Roman"/>
              </a:rPr>
              <a:t>voorkomt</a:t>
            </a:r>
            <a:r>
              <a:rPr lang="nl-NL" sz="1500" dirty="0">
                <a:ea typeface="Calibri"/>
                <a:cs typeface="Times New Roman"/>
              </a:rPr>
              <a:t>. Interview elkaar en schrijf alles op.</a:t>
            </a:r>
          </a:p>
          <a:p>
            <a:pPr marL="18288" indent="0">
              <a:buNone/>
            </a:pPr>
            <a:r>
              <a:rPr lang="nl-NL" sz="1500" dirty="0">
                <a:ea typeface="Calibri"/>
                <a:cs typeface="Times New Roman"/>
              </a:rPr>
              <a:t>A interviewt B / B interviewt A aan de hand van de STARR.</a:t>
            </a:r>
          </a:p>
          <a:p>
            <a:pPr marL="18288" indent="0">
              <a:buNone/>
            </a:pPr>
            <a:endParaRPr lang="nl-NL" sz="1500" dirty="0">
              <a:ea typeface="Calibri"/>
              <a:cs typeface="Times New Roman"/>
            </a:endParaRPr>
          </a:p>
          <a:p>
            <a:pPr marL="304038" indent="-285750">
              <a:buFontTx/>
              <a:buChar char="-"/>
            </a:pPr>
            <a:r>
              <a:rPr lang="nl-NL" sz="1500" dirty="0">
                <a:ea typeface="Calibri"/>
                <a:cs typeface="Times New Roman"/>
              </a:rPr>
              <a:t>Situatie</a:t>
            </a:r>
          </a:p>
          <a:p>
            <a:pPr marL="304038" indent="-285750">
              <a:buFontTx/>
              <a:buChar char="-"/>
            </a:pPr>
            <a:r>
              <a:rPr lang="nl-NL" sz="1500" dirty="0">
                <a:ea typeface="Calibri"/>
                <a:cs typeface="Times New Roman"/>
              </a:rPr>
              <a:t>Taak</a:t>
            </a:r>
          </a:p>
          <a:p>
            <a:pPr marL="304038" indent="-285750">
              <a:buFontTx/>
              <a:buChar char="-"/>
            </a:pPr>
            <a:r>
              <a:rPr lang="nl-NL" sz="1500" dirty="0">
                <a:ea typeface="Calibri"/>
                <a:cs typeface="Times New Roman"/>
              </a:rPr>
              <a:t>Actie</a:t>
            </a:r>
          </a:p>
          <a:p>
            <a:pPr marL="304038" indent="-285750">
              <a:buFontTx/>
              <a:buChar char="-"/>
            </a:pPr>
            <a:r>
              <a:rPr lang="nl-NL" sz="1500" dirty="0">
                <a:ea typeface="Calibri"/>
                <a:cs typeface="Times New Roman"/>
              </a:rPr>
              <a:t>Resultaat</a:t>
            </a:r>
          </a:p>
          <a:p>
            <a:pPr marL="304038" indent="-285750">
              <a:buFontTx/>
              <a:buChar char="-"/>
            </a:pPr>
            <a:r>
              <a:rPr lang="nl-NL" sz="1500" dirty="0">
                <a:ea typeface="Calibri"/>
                <a:cs typeface="Times New Roman"/>
              </a:rPr>
              <a:t>Reflectie</a:t>
            </a:r>
          </a:p>
        </p:txBody>
      </p:sp>
    </p:spTree>
    <p:extLst>
      <p:ext uri="{BB962C8B-B14F-4D97-AF65-F5344CB8AC3E}">
        <p14:creationId xmlns:p14="http://schemas.microsoft.com/office/powerpoint/2010/main" val="163682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75470D1-A9BC-450A-94B8-E09E222C0C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64F97EC1-3569-4A79-9DB8-CC79407DFF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5" name="Tijdelijke aanduiding voor inhoud 4">
            <a:extLst>
              <a:ext uri="{FF2B5EF4-FFF2-40B4-BE49-F238E27FC236}">
                <a16:creationId xmlns:a16="http://schemas.microsoft.com/office/drawing/2014/main" id="{B7D6712D-D02A-4D0F-BA58-5EE795215A9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50" r="-1" b="-1"/>
          <a:stretch/>
        </p:blipFill>
        <p:spPr>
          <a:xfrm>
            <a:off x="899160" y="1"/>
            <a:ext cx="10393680" cy="6858000"/>
          </a:xfrm>
          <a:prstGeom prst="rect">
            <a:avLst/>
          </a:prstGeom>
        </p:spPr>
      </p:pic>
      <p:sp>
        <p:nvSpPr>
          <p:cNvPr id="29" name="Rectangle 28">
            <a:extLst>
              <a:ext uri="{FF2B5EF4-FFF2-40B4-BE49-F238E27FC236}">
                <a16:creationId xmlns:a16="http://schemas.microsoft.com/office/drawing/2014/main" id="{13E08444-43C3-4332-B02D-F2DBC8C1DB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31" name="Rectangle 30">
            <a:extLst>
              <a:ext uri="{FF2B5EF4-FFF2-40B4-BE49-F238E27FC236}">
                <a16:creationId xmlns:a16="http://schemas.microsoft.com/office/drawing/2014/main" id="{F9857ADF-A4F4-4863-9814-4124B134B2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4D848F31-B9E9-4B45-86EB-66A7D70D48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649CBB0-90DE-4FBA-BD5A-F89B0887AB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el 1">
            <a:extLst>
              <a:ext uri="{FF2B5EF4-FFF2-40B4-BE49-F238E27FC236}">
                <a16:creationId xmlns:a16="http://schemas.microsoft.com/office/drawing/2014/main" id="{F6260230-6F60-4455-A0EB-6058C6287BFE}"/>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endParaRPr lang="en-US" dirty="0">
              <a:solidFill>
                <a:srgbClr val="FFFFFF"/>
              </a:solidFill>
            </a:endParaRPr>
          </a:p>
        </p:txBody>
      </p:sp>
    </p:spTree>
    <p:extLst>
      <p:ext uri="{BB962C8B-B14F-4D97-AF65-F5344CB8AC3E}">
        <p14:creationId xmlns:p14="http://schemas.microsoft.com/office/powerpoint/2010/main" val="79369955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TM03457515[[fn=Weergave]]</Template>
  <TotalTime>2241</TotalTime>
  <Words>791</Words>
  <Application>Microsoft Office PowerPoint</Application>
  <PresentationFormat>Breedbeeld</PresentationFormat>
  <Paragraphs>89</Paragraphs>
  <Slides>7</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Century Schoolbook</vt:lpstr>
      <vt:lpstr>Times New Roman</vt:lpstr>
      <vt:lpstr>Wingdings 2</vt:lpstr>
      <vt:lpstr>View</vt:lpstr>
      <vt:lpstr>Agressie op de werkvloer</vt:lpstr>
      <vt:lpstr>Doel training:</vt:lpstr>
      <vt:lpstr>Programma van de training</vt:lpstr>
      <vt:lpstr>Omgevingspsychologie</vt:lpstr>
      <vt:lpstr>Opdracht: afstand/ nabijheid </vt:lpstr>
      <vt:lpstr>Opdracht: Het interview</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 AGRESSIE LES 1</dc:title>
  <dc:creator>Koen Steinhauer</dc:creator>
  <cp:lastModifiedBy>Ilse Mellema - Peper</cp:lastModifiedBy>
  <cp:revision>18</cp:revision>
  <dcterms:created xsi:type="dcterms:W3CDTF">2018-02-06T12:31:28Z</dcterms:created>
  <dcterms:modified xsi:type="dcterms:W3CDTF">2019-03-21T17:03:07Z</dcterms:modified>
</cp:coreProperties>
</file>